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8" r:id="rId2"/>
  </p:sldMasterIdLst>
  <p:notesMasterIdLst>
    <p:notesMasterId r:id="rId34"/>
  </p:notesMasterIdLst>
  <p:handoutMasterIdLst>
    <p:handoutMasterId r:id="rId35"/>
  </p:handoutMasterIdLst>
  <p:sldIdLst>
    <p:sldId id="257" r:id="rId3"/>
    <p:sldId id="271" r:id="rId4"/>
    <p:sldId id="266" r:id="rId5"/>
    <p:sldId id="300" r:id="rId6"/>
    <p:sldId id="299" r:id="rId7"/>
    <p:sldId id="301" r:id="rId8"/>
    <p:sldId id="287" r:id="rId9"/>
    <p:sldId id="280" r:id="rId10"/>
    <p:sldId id="288" r:id="rId11"/>
    <p:sldId id="275" r:id="rId12"/>
    <p:sldId id="289" r:id="rId13"/>
    <p:sldId id="281" r:id="rId14"/>
    <p:sldId id="290" r:id="rId15"/>
    <p:sldId id="282" r:id="rId16"/>
    <p:sldId id="291" r:id="rId17"/>
    <p:sldId id="279" r:id="rId18"/>
    <p:sldId id="292" r:id="rId19"/>
    <p:sldId id="285" r:id="rId20"/>
    <p:sldId id="293" r:id="rId21"/>
    <p:sldId id="294" r:id="rId22"/>
    <p:sldId id="284" r:id="rId23"/>
    <p:sldId id="295" r:id="rId24"/>
    <p:sldId id="297" r:id="rId25"/>
    <p:sldId id="298" r:id="rId26"/>
    <p:sldId id="302" r:id="rId27"/>
    <p:sldId id="303" r:id="rId28"/>
    <p:sldId id="286" r:id="rId29"/>
    <p:sldId id="276" r:id="rId30"/>
    <p:sldId id="296" r:id="rId31"/>
    <p:sldId id="259" r:id="rId32"/>
    <p:sldId id="25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7DEB18-39BF-4F9C-895B-37B513CC2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F0FFC-3687-4494-9CB3-9DBB7409AA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D915-8B81-481E-B092-300CAED7689C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CD67C-FA94-4F51-8719-27203E6D78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43613-B0E4-4EB5-9C02-8587B6CE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88B73-BC77-4019-B86F-C3AFD7AB5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83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BF58B-DB1C-423F-9490-077012EEC08D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F3AF9-6A69-4243-8978-65D4F6D73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8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2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70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4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65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3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34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4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400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61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a7be6e973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a7be6e973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74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753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92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05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91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13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07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615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51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15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5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a7be6e97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a7be6e97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2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11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88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87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34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52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33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9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19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11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88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31667" y="1477560"/>
            <a:ext cx="9328800" cy="30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88000" y="5072907"/>
            <a:ext cx="56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006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7198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64221" y="2383693"/>
            <a:ext cx="4044000" cy="1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353373" y="2299693"/>
            <a:ext cx="1219200" cy="12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621999" y="4927973"/>
            <a:ext cx="8948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-1719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43903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09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57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-8100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822000" y="4668633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7381600" y="4668633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381600" y="5160500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822000" y="5160500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358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461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202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4498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719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77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7198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075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t="23471" r="35542" b="17107"/>
          <a:stretch/>
        </p:blipFill>
        <p:spPr>
          <a:xfrm>
            <a:off x="8040567" y="4540834"/>
            <a:ext cx="4151432" cy="23171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704400" y="2583167"/>
            <a:ext cx="6783200" cy="27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3657509" lvl="5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31789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776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456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-17297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886200" y="1603000"/>
            <a:ext cx="8419600" cy="3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-17295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00172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272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431500" y="3194767"/>
            <a:ext cx="7329200" cy="1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314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2153027"/>
            <a:ext cx="9529200" cy="1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3103400" y="4886373"/>
            <a:ext cx="59852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358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358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128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948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9402234" y="4278108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8040567" y="4885734"/>
            <a:ext cx="4151432" cy="197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5435" y="2"/>
            <a:ext cx="5023532" cy="309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5435" y="2"/>
            <a:ext cx="5023532" cy="30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29616" y="2444933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529616" y="2911064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2529616" y="4373880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2529616" y="4840013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7713400" y="2444933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7713400" y="2911064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1284011" y="2701327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6465611" y="2701333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1283995" y="4631717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7713400" y="4373880"/>
            <a:ext cx="325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7713400" y="4840013"/>
            <a:ext cx="32596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465611" y="4619733"/>
            <a:ext cx="979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5738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17198" y="-17297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898200" y="4962107"/>
            <a:ext cx="4395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1622000" y="1642027"/>
            <a:ext cx="8948000" cy="3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456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00172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7197" y="-17295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07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3323179" y="1952100"/>
            <a:ext cx="3752800" cy="1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7479995" y="2299699"/>
            <a:ext cx="1219200" cy="12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389600" y="5072907"/>
            <a:ext cx="5412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40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977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6729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3368434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-19066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1" y="3631200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-19063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18101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560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963168" y="719328"/>
            <a:ext cx="102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2847400" y="4092099"/>
            <a:ext cx="6497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566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7237" y="1456603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903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821417" y="1545833"/>
            <a:ext cx="5175600" cy="2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821417" y="3978165"/>
            <a:ext cx="51816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367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73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51067" y="3188000"/>
            <a:ext cx="47304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61203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016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7202" y="46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12536" y="334558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510967" y="1867767"/>
            <a:ext cx="4729600" cy="1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6510967" y="3217023"/>
            <a:ext cx="4729600" cy="1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7634170" y="2300152"/>
            <a:ext cx="6019031" cy="30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61197" y="14485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79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2" y="3757834"/>
            <a:ext cx="2877399" cy="310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9402234" y="0"/>
            <a:ext cx="2789765" cy="259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329000" y="3879649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6888600" y="3879649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6888200" y="4357333"/>
            <a:ext cx="39752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1329000" y="4273823"/>
            <a:ext cx="397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960000" y="719331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8500133" y="45953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459533" y="3166134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>
            <a:off x="2" y="-1"/>
            <a:ext cx="2877399" cy="310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 flipH="1">
            <a:off x="-459533" y="459534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9402234" y="4266331"/>
            <a:ext cx="2789765" cy="25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 flipH="1">
            <a:off x="8500133" y="316613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059933" y="2544233"/>
            <a:ext cx="4999200" cy="33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2"/>
          </p:nvPr>
        </p:nvSpPr>
        <p:spPr>
          <a:xfrm>
            <a:off x="6132867" y="2544233"/>
            <a:ext cx="4999200" cy="33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3"/>
          </p:nvPr>
        </p:nvSpPr>
        <p:spPr>
          <a:xfrm>
            <a:off x="960000" y="1658100"/>
            <a:ext cx="10272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69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2218400" y="4414871"/>
            <a:ext cx="23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3333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2"/>
          </p:nvPr>
        </p:nvSpPr>
        <p:spPr>
          <a:xfrm>
            <a:off x="2216800" y="4883984"/>
            <a:ext cx="2392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3"/>
          </p:nvPr>
        </p:nvSpPr>
        <p:spPr>
          <a:xfrm>
            <a:off x="7701217" y="4414871"/>
            <a:ext cx="23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3333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"/>
          </p:nvPr>
        </p:nvSpPr>
        <p:spPr>
          <a:xfrm>
            <a:off x="7699617" y="4883984"/>
            <a:ext cx="2392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5"/>
          </p:nvPr>
        </p:nvSpPr>
        <p:spPr>
          <a:xfrm>
            <a:off x="960000" y="1633051"/>
            <a:ext cx="10272000" cy="7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8561265" y="459538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726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01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6167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1107600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1107600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751196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4751196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8394792" y="3794252"/>
            <a:ext cx="26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8394792" y="4269740"/>
            <a:ext cx="26896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25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2079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7231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736840" y="2382076"/>
            <a:ext cx="2781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736840" y="2757701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8183103" y="2382060"/>
            <a:ext cx="2779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8183103" y="2757688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736840" y="4312473"/>
            <a:ext cx="2777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736840" y="4688115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8183103" y="4312471"/>
            <a:ext cx="2775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8183103" y="4688115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3620700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6203" y="2300169"/>
            <a:ext cx="6019031" cy="3096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5187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728400" y="1631900"/>
            <a:ext cx="10735200" cy="4685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954767" y="2607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954367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2"/>
          </p:nvPr>
        </p:nvSpPr>
        <p:spPr>
          <a:xfrm>
            <a:off x="4663400" y="2607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3"/>
          </p:nvPr>
        </p:nvSpPr>
        <p:spPr>
          <a:xfrm>
            <a:off x="4663000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"/>
          </p:nvPr>
        </p:nvSpPr>
        <p:spPr>
          <a:xfrm>
            <a:off x="954767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954367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6"/>
          </p:nvPr>
        </p:nvSpPr>
        <p:spPr>
          <a:xfrm>
            <a:off x="4663400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7"/>
          </p:nvPr>
        </p:nvSpPr>
        <p:spPr>
          <a:xfrm>
            <a:off x="4663000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8"/>
          </p:nvPr>
        </p:nvSpPr>
        <p:spPr>
          <a:xfrm>
            <a:off x="8373917" y="2607103"/>
            <a:ext cx="28624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9"/>
          </p:nvPr>
        </p:nvSpPr>
        <p:spPr>
          <a:xfrm>
            <a:off x="8372117" y="3084331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3"/>
          </p:nvPr>
        </p:nvSpPr>
        <p:spPr>
          <a:xfrm>
            <a:off x="8372517" y="4926131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4"/>
          </p:nvPr>
        </p:nvSpPr>
        <p:spPr>
          <a:xfrm>
            <a:off x="8372117" y="5403365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698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5753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5753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>
            <a:spLocks noGrp="1"/>
          </p:cNvSpPr>
          <p:nvPr>
            <p:ph type="title" hasCustomPrompt="1"/>
          </p:nvPr>
        </p:nvSpPr>
        <p:spPr>
          <a:xfrm>
            <a:off x="1246973" y="1355989"/>
            <a:ext cx="44536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1246967" y="2208217"/>
            <a:ext cx="4453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 idx="2" hasCustomPrompt="1"/>
          </p:nvPr>
        </p:nvSpPr>
        <p:spPr>
          <a:xfrm>
            <a:off x="6493227" y="1356005"/>
            <a:ext cx="44500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3"/>
          </p:nvPr>
        </p:nvSpPr>
        <p:spPr>
          <a:xfrm>
            <a:off x="6491433" y="2208217"/>
            <a:ext cx="4453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 idx="4" hasCustomPrompt="1"/>
          </p:nvPr>
        </p:nvSpPr>
        <p:spPr>
          <a:xfrm>
            <a:off x="3240800" y="4153600"/>
            <a:ext cx="56992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3246400" y="5011255"/>
            <a:ext cx="5699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2948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0300"/>
            <a:ext cx="4151432" cy="323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604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27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566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4"/>
            <a:ext cx="4151432" cy="32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951015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951015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4558308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4558308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4"/>
          </p:nvPr>
        </p:nvSpPr>
        <p:spPr>
          <a:xfrm>
            <a:off x="8166985" y="428093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8166985" y="4756127"/>
            <a:ext cx="3074000" cy="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6" hasCustomPrompt="1"/>
          </p:nvPr>
        </p:nvSpPr>
        <p:spPr>
          <a:xfrm>
            <a:off x="1872815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7" hasCustomPrompt="1"/>
          </p:nvPr>
        </p:nvSpPr>
        <p:spPr>
          <a:xfrm>
            <a:off x="5480108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8" hasCustomPrompt="1"/>
          </p:nvPr>
        </p:nvSpPr>
        <p:spPr>
          <a:xfrm>
            <a:off x="9088785" y="2263735"/>
            <a:ext cx="123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362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6563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0203"/>
            <a:ext cx="6019031" cy="309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12536" y="17301"/>
            <a:ext cx="3762265" cy="34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2225600" y="719333"/>
            <a:ext cx="7740800" cy="4521600"/>
          </a:xfrm>
          <a:prstGeom prst="roundRect">
            <a:avLst>
              <a:gd name="adj" fmla="val 6914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7634170" y="1461203"/>
            <a:ext cx="6019031" cy="309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035951" y="904149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3609351" y="2253033"/>
            <a:ext cx="4579600" cy="14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3152951" y="3962667"/>
            <a:ext cx="54924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411186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2" y="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8429736" y="3362901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8040567" y="3625667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478397" y="144390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728400" y="1033400"/>
            <a:ext cx="10735200" cy="4791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0140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2" y="33710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8429736" y="8103"/>
            <a:ext cx="3762265" cy="3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8040567" y="8106"/>
            <a:ext cx="4151432" cy="3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478397" y="2325573"/>
            <a:ext cx="6019031" cy="30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728400" y="1033400"/>
            <a:ext cx="10735200" cy="47912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472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33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8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09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89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UE20MA251 : Linear Algebra and Its Applications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30113-CA73-47F4-BAFD-4AED9C1B2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60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9699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jp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.jp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jp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rhea.org/rhea/index.php/An_Implementation_of_Sobel_Edge_Detection#:~:text=in%20today%27s%20technology.-,The%20Math%20Behind%20the%2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PiErX7Y-ho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p/grayscale_to_rgb_conversion.htm#:~:text=You%20just%20have%20to%20take,Its%20done%20in%20this%20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jpeg"/><Relationship Id="rId4" Type="http://schemas.openxmlformats.org/officeDocument/2006/relationships/hyperlink" Target="https://e2eml.school/images_to_number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622000" y="2029639"/>
            <a:ext cx="8948000" cy="3722231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1622000" y="560438"/>
            <a:ext cx="8948000" cy="917123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600" dirty="0">
                <a:solidFill>
                  <a:schemeClr val="dk2"/>
                </a:solidFill>
              </a:rPr>
              <a:t>COMPUTER SCIENCE &amp; MATHEMATICS</a:t>
            </a:r>
            <a:endParaRPr sz="3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431667" y="2029639"/>
            <a:ext cx="9328800" cy="37222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7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Title:</a:t>
            </a:r>
            <a:br>
              <a:rPr lang="en" sz="7333" b="0" dirty="0"/>
            </a:br>
            <a:r>
              <a:rPr lang="en" sz="7000" b="0" dirty="0"/>
              <a:t>Image Transformation Using Python &amp; Numpy </a:t>
            </a:r>
            <a:endParaRPr sz="7000" b="0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21B21FA-EC38-4415-A580-0AA3A215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</a:rPr>
              <a:t>Edges </a:t>
            </a: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Detection</a:t>
            </a:r>
            <a:endParaRPr lang="en-IN" sz="35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6397F-73DB-45BB-B79E-11C62386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33" y="1332270"/>
            <a:ext cx="7152216" cy="4805521"/>
          </a:xfrm>
          <a:prstGeom prst="rect">
            <a:avLst/>
          </a:prstGeom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BB2A09-0254-4D11-B492-123FFF18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351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Upscale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3959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5207" y="2703870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7BD65-8938-4809-97F5-8D500467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952" y="2980540"/>
            <a:ext cx="5744377" cy="1019317"/>
          </a:xfrm>
          <a:prstGeom prst="rect">
            <a:avLst/>
          </a:prstGeom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5E71AFA1-7BDC-47E4-8ECE-00117D8A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6902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54605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Downscale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703870"/>
            <a:ext cx="4267200" cy="316598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7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3C66A-AB11-4633-AEF7-79970E56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04" y="2962210"/>
            <a:ext cx="4715533" cy="933580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4CDFA42-1644-4408-837E-2B965CD1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4022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673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Flip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79F22-0A54-4D9A-98A3-A36141FD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21" y="2924104"/>
            <a:ext cx="3962953" cy="1009791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29079C7-E8DC-45D2-BEF3-A0169E7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8931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Rotate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157592"/>
            <a:ext cx="8573729" cy="4941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BFC3F-BCF0-434A-9227-A0F8A8CE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84" y="1243165"/>
            <a:ext cx="7061913" cy="4770794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5F46CD79-8968-42F0-AEDA-0BEFDA5C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43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/>
          <p:nvPr/>
        </p:nvSpPr>
        <p:spPr>
          <a:xfrm>
            <a:off x="6349427" y="1026612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51"/>
          <p:cNvSpPr/>
          <p:nvPr/>
        </p:nvSpPr>
        <p:spPr>
          <a:xfrm>
            <a:off x="945367" y="1056109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1"/>
          </p:nvPr>
        </p:nvSpPr>
        <p:spPr>
          <a:xfrm>
            <a:off x="1292620" y="2836032"/>
            <a:ext cx="44536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sz="2000" dirty="0"/>
              <a:t>SRN : PES1UC20CS088</a:t>
            </a:r>
            <a:endParaRPr sz="2000" dirty="0"/>
          </a:p>
        </p:txBody>
      </p:sp>
      <p:sp>
        <p:nvSpPr>
          <p:cNvPr id="597" name="Google Shape;597;p51"/>
          <p:cNvSpPr txBox="1">
            <a:spLocks noGrp="1"/>
          </p:cNvSpPr>
          <p:nvPr>
            <p:ph type="title"/>
          </p:nvPr>
        </p:nvSpPr>
        <p:spPr>
          <a:xfrm>
            <a:off x="1292620" y="1443909"/>
            <a:ext cx="4453600" cy="8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dirty="0"/>
              <a:t>Name:</a:t>
            </a:r>
            <a:br>
              <a:rPr lang="en" sz="4000" dirty="0"/>
            </a:br>
            <a:r>
              <a:rPr lang="en" sz="4000" dirty="0"/>
              <a:t>Atharva S Gadad</a:t>
            </a:r>
            <a:endParaRPr sz="4000"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title" idx="2"/>
          </p:nvPr>
        </p:nvSpPr>
        <p:spPr>
          <a:xfrm>
            <a:off x="6493227" y="1356005"/>
            <a:ext cx="4450000" cy="8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4000" dirty="0"/>
              <a:t>Name:</a:t>
            </a:r>
            <a:br>
              <a:rPr lang="en-IN" sz="4000" dirty="0"/>
            </a:br>
            <a:r>
              <a:rPr lang="en-IN" sz="4000" dirty="0"/>
              <a:t> Adarsh Kumar</a:t>
            </a:r>
            <a:endParaRPr sz="4000" dirty="0"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3"/>
          </p:nvPr>
        </p:nvSpPr>
        <p:spPr>
          <a:xfrm>
            <a:off x="6574733" y="2821641"/>
            <a:ext cx="46588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sz="2000" dirty="0"/>
              <a:t>SRN: PES2UC20CS016</a:t>
            </a:r>
            <a:endParaRPr sz="2000" dirty="0"/>
          </a:p>
        </p:txBody>
      </p:sp>
      <p:sp>
        <p:nvSpPr>
          <p:cNvPr id="15" name="Google Shape;595;p51">
            <a:extLst>
              <a:ext uri="{FF2B5EF4-FFF2-40B4-BE49-F238E27FC236}">
                <a16:creationId xmlns:a16="http://schemas.microsoft.com/office/drawing/2014/main" id="{D147FC47-80ED-4E2C-82E9-08AE26219E1E}"/>
              </a:ext>
            </a:extLst>
          </p:cNvPr>
          <p:cNvSpPr/>
          <p:nvPr/>
        </p:nvSpPr>
        <p:spPr>
          <a:xfrm>
            <a:off x="945367" y="3965577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6" name="Google Shape;594;p51">
            <a:extLst>
              <a:ext uri="{FF2B5EF4-FFF2-40B4-BE49-F238E27FC236}">
                <a16:creationId xmlns:a16="http://schemas.microsoft.com/office/drawing/2014/main" id="{70BB3412-A60E-4EBC-90C4-6D5A307EACB4}"/>
              </a:ext>
            </a:extLst>
          </p:cNvPr>
          <p:cNvSpPr/>
          <p:nvPr/>
        </p:nvSpPr>
        <p:spPr>
          <a:xfrm>
            <a:off x="6375733" y="3965577"/>
            <a:ext cx="5056800" cy="2612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596;p51">
            <a:extLst>
              <a:ext uri="{FF2B5EF4-FFF2-40B4-BE49-F238E27FC236}">
                <a16:creationId xmlns:a16="http://schemas.microsoft.com/office/drawing/2014/main" id="{F8705AA7-4124-47AE-A2A2-C8548E01B3E3}"/>
              </a:ext>
            </a:extLst>
          </p:cNvPr>
          <p:cNvSpPr txBox="1">
            <a:spLocks/>
          </p:cNvSpPr>
          <p:nvPr/>
        </p:nvSpPr>
        <p:spPr>
          <a:xfrm>
            <a:off x="6677333" y="5831388"/>
            <a:ext cx="4453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IN" sz="2000" dirty="0"/>
              <a:t>SRN: : PES1UC20CS109</a:t>
            </a:r>
          </a:p>
        </p:txBody>
      </p:sp>
      <p:sp>
        <p:nvSpPr>
          <p:cNvPr id="18" name="Google Shape;596;p51">
            <a:extLst>
              <a:ext uri="{FF2B5EF4-FFF2-40B4-BE49-F238E27FC236}">
                <a16:creationId xmlns:a16="http://schemas.microsoft.com/office/drawing/2014/main" id="{240CEB19-7E38-4023-9B8D-0E39104CAC0D}"/>
              </a:ext>
            </a:extLst>
          </p:cNvPr>
          <p:cNvSpPr txBox="1">
            <a:spLocks/>
          </p:cNvSpPr>
          <p:nvPr/>
        </p:nvSpPr>
        <p:spPr>
          <a:xfrm>
            <a:off x="1292620" y="5831388"/>
            <a:ext cx="4453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icksand Medium"/>
              <a:buNone/>
              <a:defRPr sz="21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IN" sz="2000" dirty="0"/>
              <a:t>SRN : PES1UC20CS095</a:t>
            </a:r>
          </a:p>
        </p:txBody>
      </p:sp>
      <p:sp>
        <p:nvSpPr>
          <p:cNvPr id="19" name="Google Shape;597;p51">
            <a:extLst>
              <a:ext uri="{FF2B5EF4-FFF2-40B4-BE49-F238E27FC236}">
                <a16:creationId xmlns:a16="http://schemas.microsoft.com/office/drawing/2014/main" id="{8C427346-CE8B-4F77-8822-5212B6357F5E}"/>
              </a:ext>
            </a:extLst>
          </p:cNvPr>
          <p:cNvSpPr txBox="1">
            <a:spLocks/>
          </p:cNvSpPr>
          <p:nvPr/>
        </p:nvSpPr>
        <p:spPr>
          <a:xfrm>
            <a:off x="1292620" y="4291306"/>
            <a:ext cx="44536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Dosis"/>
              <a:buNone/>
              <a:defRPr sz="4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Name</a:t>
            </a:r>
            <a:r>
              <a:rPr lang="en-IN" sz="6000" dirty="0"/>
              <a:t>: </a:t>
            </a:r>
          </a:p>
          <a:p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F83797"/>
                </a:solidFill>
                <a:effectLst/>
                <a:uLnTx/>
                <a:uFillTx/>
                <a:latin typeface="Dosis"/>
                <a:sym typeface="Dosis"/>
              </a:rPr>
              <a:t>Ayush Kumar Gupta </a:t>
            </a:r>
            <a:endParaRPr lang="en-IN" sz="6000" dirty="0"/>
          </a:p>
        </p:txBody>
      </p:sp>
      <p:sp>
        <p:nvSpPr>
          <p:cNvPr id="20" name="Google Shape;597;p51">
            <a:extLst>
              <a:ext uri="{FF2B5EF4-FFF2-40B4-BE49-F238E27FC236}">
                <a16:creationId xmlns:a16="http://schemas.microsoft.com/office/drawing/2014/main" id="{A28E9356-BC15-4779-9C15-73018DC60894}"/>
              </a:ext>
            </a:extLst>
          </p:cNvPr>
          <p:cNvSpPr txBox="1">
            <a:spLocks/>
          </p:cNvSpPr>
          <p:nvPr/>
        </p:nvSpPr>
        <p:spPr>
          <a:xfrm>
            <a:off x="6493227" y="4291306"/>
            <a:ext cx="44536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Dosis"/>
              <a:buNone/>
              <a:defRPr sz="4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Name</a:t>
            </a:r>
            <a:r>
              <a:rPr lang="en-IN" sz="6000" dirty="0"/>
              <a:t>:</a:t>
            </a:r>
          </a:p>
          <a:p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srgbClr val="F83797"/>
                </a:solidFill>
                <a:effectLst/>
                <a:uLnTx/>
                <a:uFillTx/>
                <a:latin typeface="Dosis"/>
                <a:sym typeface="Dosis"/>
              </a:rPr>
              <a:t>Chetan Reddy</a:t>
            </a:r>
            <a:endParaRPr lang="en-IN" sz="6000" dirty="0"/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319A00B7-2362-4BC6-9192-A38124F845A5}"/>
              </a:ext>
            </a:extLst>
          </p:cNvPr>
          <p:cNvSpPr/>
          <p:nvPr/>
        </p:nvSpPr>
        <p:spPr>
          <a:xfrm>
            <a:off x="2054942" y="301895"/>
            <a:ext cx="8200103" cy="586298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600" kern="0" dirty="0">
                <a:solidFill>
                  <a:schemeClr val="dk2"/>
                </a:solidFill>
                <a:latin typeface="Arial"/>
                <a:cs typeface="Arial"/>
                <a:sym typeface="Arial"/>
              </a:rPr>
              <a:t>Team Members</a:t>
            </a:r>
            <a:endParaRPr sz="3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2A8C7F8B-5FC8-48AD-8F2D-6CD69AED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8" y="1225685"/>
            <a:ext cx="8519234" cy="4873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807EB-F4C0-4BB4-90BF-F34FA6B4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74" y="1308152"/>
            <a:ext cx="7926134" cy="4708913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FE746E74-E43A-47A2-8A9E-782BC2E8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534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Invert Colour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1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2035277" y="1335802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88B37-90A0-47EC-8AE8-4DBA2D55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99" y="2477729"/>
            <a:ext cx="7310051" cy="2448232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67A4340-F15A-439F-A643-E308DACF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868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0506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Contrast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0505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16898"/>
            <a:ext cx="4267200" cy="33267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16899"/>
            <a:ext cx="4267200" cy="332670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291057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1E8D-B257-464E-94C7-233A6B5414C2}"/>
              </a:ext>
            </a:extLst>
          </p:cNvPr>
          <p:cNvSpPr/>
          <p:nvPr/>
        </p:nvSpPr>
        <p:spPr>
          <a:xfrm>
            <a:off x="1582994" y="1332268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67A4340-F15A-439F-A643-E308DACF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CE32F-E45E-4C45-8190-FE23D2D46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657" y="2437651"/>
            <a:ext cx="7308685" cy="25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214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0506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Transparency 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0505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16898"/>
            <a:ext cx="4267200" cy="33267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16899"/>
            <a:ext cx="4267200" cy="332670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6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7751-F125-48B9-BEC4-60B8CCB7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5417-56C8-489D-8AE4-BE9AC73E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8" y="2732954"/>
            <a:ext cx="8256603" cy="2438486"/>
          </a:xfrm>
          <a:prstGeom prst="rect">
            <a:avLst/>
          </a:prstGeom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5C70F874-6364-4C38-BCD8-3313399B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673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636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9C02-335F-4BD0-A890-DA71DCFD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09" y="0"/>
            <a:ext cx="4730400" cy="1017529"/>
          </a:xfrm>
        </p:spPr>
        <p:txBody>
          <a:bodyPr/>
          <a:lstStyle/>
          <a:p>
            <a:r>
              <a:rPr lang="en-IN" dirty="0"/>
              <a:t>HOW TO RUN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C595F-1F78-4969-8366-739575FD2F88}"/>
              </a:ext>
            </a:extLst>
          </p:cNvPr>
          <p:cNvSpPr/>
          <p:nvPr/>
        </p:nvSpPr>
        <p:spPr>
          <a:xfrm>
            <a:off x="226142" y="875071"/>
            <a:ext cx="11729884" cy="58305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5A60235-9E01-4AAE-A543-D3BA8069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REFERENCES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2F75F-0DAC-4573-9EB0-AB2765AB2189}"/>
              </a:ext>
            </a:extLst>
          </p:cNvPr>
          <p:cNvSpPr txBox="1"/>
          <p:nvPr/>
        </p:nvSpPr>
        <p:spPr>
          <a:xfrm>
            <a:off x="2172930" y="1302774"/>
            <a:ext cx="791496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500" dirty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1700" u="sng" dirty="0">
                <a:solidFill>
                  <a:schemeClr val="accent3"/>
                </a:solidFill>
                <a:hlinkClick r:id="rId3"/>
              </a:rPr>
              <a:t>https://www.projectrhea.org/rhea/index.php/An_Implementation_of_Sobel_Edge_Detection#:~:text=in%20today%27s%20technology.-,The% 20Math%20Behind%20the%20</a:t>
            </a:r>
            <a:r>
              <a:rPr lang="en-IN" sz="1700" u="sng" dirty="0">
                <a:solidFill>
                  <a:schemeClr val="accent3"/>
                </a:solidFill>
              </a:rPr>
              <a:t>Algorithm,be%20processed%20 separately%20as%20well.</a:t>
            </a:r>
          </a:p>
          <a:p>
            <a:pPr lvl="1"/>
            <a:endParaRPr lang="en-IN" sz="1700" u="sng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IN" sz="1700" u="sng" dirty="0">
                <a:solidFill>
                  <a:schemeClr val="accent3"/>
                </a:solidFill>
              </a:rPr>
              <a:t>www.researchgate.net%2Ffigure%2FA-three-dimensional-RGB-matrix-Each-layer-of-the-matrix-is-a-two-dimensional-matrix_fig6_267210444&amp;psig=AOvVaw1LIthLfc6s7GwWqpcoaDfm&amp;ust=1650330800817000&amp;source=images&amp;cd=vfe&amp;ved=0CAkQjRxqFwoTCOiM7by3nPcCFQAAAAAdAAAAABAO</a:t>
            </a:r>
          </a:p>
          <a:p>
            <a:pPr marL="914400" lvl="1" indent="-457200">
              <a:buFont typeface="+mj-lt"/>
              <a:buAutoNum type="arabicPeriod" startAt="2"/>
            </a:pPr>
            <a:endParaRPr lang="en-IN" sz="1700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IN" sz="1700" dirty="0">
                <a:solidFill>
                  <a:schemeClr val="accent3"/>
                </a:solidFill>
                <a:hlinkClick r:id="rId4"/>
              </a:rPr>
              <a:t>https://www.youtube.com/watch?v=PiErX7Y-ho0</a:t>
            </a:r>
            <a:endParaRPr lang="en-IN" sz="1700" dirty="0">
              <a:solidFill>
                <a:schemeClr val="accent3"/>
              </a:solidFill>
            </a:endParaRPr>
          </a:p>
          <a:p>
            <a:endParaRPr lang="en-IN" sz="25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25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E8840203-16A8-411E-B75A-D10F4A9C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0358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REFERENCES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2F75F-0DAC-4573-9EB0-AB2765AB2189}"/>
              </a:ext>
            </a:extLst>
          </p:cNvPr>
          <p:cNvSpPr txBox="1"/>
          <p:nvPr/>
        </p:nvSpPr>
        <p:spPr>
          <a:xfrm>
            <a:off x="2241756" y="1939259"/>
            <a:ext cx="79149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4"/>
            </a:pPr>
            <a:r>
              <a:rPr lang="en-IN" sz="1700" u="sng" dirty="0">
                <a:solidFill>
                  <a:schemeClr val="accent3"/>
                </a:solidFill>
                <a:hlinkClick r:id="rId3"/>
              </a:rPr>
              <a:t>https://www.tutorialspoint.com/dip/grayscale_to_rgb_conversion.htm#:~:text=You%20just%20have%20to%20take,Its%20done%20in%20this%20way</a:t>
            </a:r>
            <a:r>
              <a:rPr lang="en-IN" sz="1700" u="sng" dirty="0">
                <a:solidFill>
                  <a:schemeClr val="accent3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 startAt="4"/>
            </a:pPr>
            <a:endParaRPr lang="en-IN" sz="1700" u="sng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IN" sz="1700" dirty="0">
                <a:solidFill>
                  <a:schemeClr val="accent3"/>
                </a:solidFill>
                <a:hlinkClick r:id="rId4"/>
              </a:rPr>
              <a:t>https://e2eml.school/images_to_numbers.html</a:t>
            </a:r>
            <a:endParaRPr lang="en-IN" sz="1700" dirty="0">
              <a:solidFill>
                <a:schemeClr val="accent3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IN" sz="1700" dirty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IN" sz="1700" u="sng" dirty="0">
                <a:solidFill>
                  <a:schemeClr val="accent3"/>
                </a:solidFill>
              </a:rPr>
              <a:t>https://www.kdnuggets.com/2019/12/convert-rgb-image-grayscale.html</a:t>
            </a:r>
          </a:p>
          <a:p>
            <a:endParaRPr lang="en-IN" sz="17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F2943F8-11CF-4756-BA1C-82B2AB2B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8656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97226" y="639096"/>
            <a:ext cx="10735200" cy="5673213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1204622"/>
            <a:ext cx="8419600" cy="44487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Project Objective</a:t>
            </a:r>
            <a:br>
              <a:rPr lang="en" sz="5000" dirty="0"/>
            </a:br>
            <a:br>
              <a:rPr lang="en" sz="4000" dirty="0"/>
            </a:br>
            <a:r>
              <a:rPr lang="en" sz="4000" dirty="0"/>
              <a:t> </a:t>
            </a:r>
            <a:r>
              <a:rPr lang="en" sz="4000" b="0" dirty="0">
                <a:solidFill>
                  <a:schemeClr val="lt1"/>
                </a:solidFill>
              </a:rPr>
              <a:t>Image manipulation using numpy arrays to show the use of Linear Algebra in these techniques</a:t>
            </a:r>
            <a:br>
              <a:rPr lang="en" sz="3000" b="0" dirty="0">
                <a:solidFill>
                  <a:schemeClr val="lt1"/>
                </a:solidFill>
              </a:rPr>
            </a:br>
            <a:endParaRPr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622000" y="2273373"/>
            <a:ext cx="8948000" cy="33508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622000" y="1233827"/>
            <a:ext cx="8948000" cy="8128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Applications </a:t>
            </a:r>
            <a:endParaRPr dirty="0"/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1901952" y="2668844"/>
            <a:ext cx="7995406" cy="20339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modules can </a:t>
            </a:r>
            <a:r>
              <a:rPr lang="en-IN" dirty="0"/>
              <a:t> be used for creation of Image Editing Tools.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Edge detection is used for controlling drone movement, detection of cracks in machinery, fractures in bones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Greyscale is used in edge-detection and image inversion. </a:t>
            </a:r>
          </a:p>
          <a:p>
            <a:pPr marL="0" indent="0" algn="l"/>
            <a:endParaRPr lang="en-IN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2284969-D40D-4E59-A0C3-99E94E58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497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6495-3953-4277-83A1-9B2F86FB5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23070"/>
            <a:ext cx="9448800" cy="1825096"/>
          </a:xfrm>
        </p:spPr>
        <p:txBody>
          <a:bodyPr/>
          <a:lstStyle/>
          <a:p>
            <a:pPr algn="ctr"/>
            <a:r>
              <a:rPr lang="en-IN" b="1" dirty="0"/>
              <a:t>Thank you</a:t>
            </a:r>
            <a:r>
              <a:rPr lang="en-IN" dirty="0"/>
              <a:t>  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C51F61E-965E-4A48-9F2E-19C8D285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5" y="-49162"/>
            <a:ext cx="2409825" cy="952500"/>
          </a:xfrm>
          <a:prstGeom prst="rect">
            <a:avLst/>
          </a:prstGeom>
          <a:noFill/>
          <a:effectLst>
            <a:reflection blurRad="304800" stA="73000" endPos="0" dist="50800" dir="5400000" sy="-100000" algn="bl" rotWithShape="0"/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35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728400" y="617733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5215994" y="4916843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just"/>
            <a:r>
              <a:rPr lang="en-IN" dirty="0"/>
              <a:t>Upscale image</a:t>
            </a:r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2529616" y="2452410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Grayscale </a:t>
            </a:r>
            <a:endParaRPr sz="3500"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2525216" y="2940010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Convert image to grayscale</a:t>
            </a: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5215994" y="4450712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Upscale</a:t>
            </a:r>
            <a:endParaRPr sz="3500" dirty="0"/>
          </a:p>
        </p:txBody>
      </p:sp>
      <p:sp>
        <p:nvSpPr>
          <p:cNvPr id="317" name="Google Shape;317;p38"/>
          <p:cNvSpPr/>
          <p:nvPr/>
        </p:nvSpPr>
        <p:spPr>
          <a:xfrm>
            <a:off x="1219000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1284000" y="2641610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319" name="Google Shape;319;p38"/>
          <p:cNvSpPr/>
          <p:nvPr/>
        </p:nvSpPr>
        <p:spPr>
          <a:xfrm>
            <a:off x="3903205" y="4450712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3968205" y="4707112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0E8BD0F-9F42-4BE5-9DF9-E3E384C6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17;p38">
            <a:extLst>
              <a:ext uri="{FF2B5EF4-FFF2-40B4-BE49-F238E27FC236}">
                <a16:creationId xmlns:a16="http://schemas.microsoft.com/office/drawing/2014/main" id="{DF76D9F5-D77D-462B-BE5A-082FBF3F6C40}"/>
              </a:ext>
            </a:extLst>
          </p:cNvPr>
          <p:cNvSpPr/>
          <p:nvPr/>
        </p:nvSpPr>
        <p:spPr>
          <a:xfrm>
            <a:off x="6411718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318;p38">
            <a:extLst>
              <a:ext uri="{FF2B5EF4-FFF2-40B4-BE49-F238E27FC236}">
                <a16:creationId xmlns:a16="http://schemas.microsoft.com/office/drawing/2014/main" id="{964FBC0D-6DE3-4524-8810-BE76151010F5}"/>
              </a:ext>
            </a:extLst>
          </p:cNvPr>
          <p:cNvSpPr txBox="1">
            <a:spLocks/>
          </p:cNvSpPr>
          <p:nvPr/>
        </p:nvSpPr>
        <p:spPr>
          <a:xfrm>
            <a:off x="6476718" y="2656579"/>
            <a:ext cx="97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3333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" kern="0" dirty="0"/>
              <a:t>02</a:t>
            </a:r>
          </a:p>
        </p:txBody>
      </p:sp>
      <p:sp>
        <p:nvSpPr>
          <p:cNvPr id="19" name="Google Shape;312;p38">
            <a:extLst>
              <a:ext uri="{FF2B5EF4-FFF2-40B4-BE49-F238E27FC236}">
                <a16:creationId xmlns:a16="http://schemas.microsoft.com/office/drawing/2014/main" id="{0D27C8C6-EFB7-49DE-B026-1DB69BC87795}"/>
              </a:ext>
            </a:extLst>
          </p:cNvPr>
          <p:cNvSpPr txBox="1">
            <a:spLocks/>
          </p:cNvSpPr>
          <p:nvPr/>
        </p:nvSpPr>
        <p:spPr>
          <a:xfrm>
            <a:off x="7717800" y="2452410"/>
            <a:ext cx="3255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3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US" sz="3500" kern="0" dirty="0"/>
              <a:t>Edges Detection</a:t>
            </a:r>
            <a:endParaRPr lang="en-IN" sz="3500" kern="0" dirty="0"/>
          </a:p>
        </p:txBody>
      </p:sp>
      <p:sp>
        <p:nvSpPr>
          <p:cNvPr id="20" name="Google Shape;313;p38">
            <a:extLst>
              <a:ext uri="{FF2B5EF4-FFF2-40B4-BE49-F238E27FC236}">
                <a16:creationId xmlns:a16="http://schemas.microsoft.com/office/drawing/2014/main" id="{C7BD8056-7387-4212-B82A-BB74F39EBAC7}"/>
              </a:ext>
            </a:extLst>
          </p:cNvPr>
          <p:cNvSpPr txBox="1">
            <a:spLocks/>
          </p:cNvSpPr>
          <p:nvPr/>
        </p:nvSpPr>
        <p:spPr>
          <a:xfrm>
            <a:off x="7713400" y="2905382"/>
            <a:ext cx="325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20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defTabSz="914400"/>
            <a:r>
              <a:rPr lang="en-US" kern="0" dirty="0"/>
              <a:t>Perform edge detection on given image</a:t>
            </a:r>
          </a:p>
        </p:txBody>
      </p:sp>
    </p:spTree>
    <p:extLst>
      <p:ext uri="{BB962C8B-B14F-4D97-AF65-F5344CB8AC3E}">
        <p14:creationId xmlns:p14="http://schemas.microsoft.com/office/powerpoint/2010/main" val="338134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728400" y="617733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5215994" y="4916843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US" dirty="0"/>
              <a:t>Rotate image by given angle</a:t>
            </a:r>
          </a:p>
          <a:p>
            <a:pPr marL="0" indent="0"/>
            <a:r>
              <a:rPr lang="en-IN" dirty="0"/>
              <a:t> </a:t>
            </a:r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2529616" y="2452410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Downscale</a:t>
            </a:r>
            <a:endParaRPr sz="3500"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2525216" y="2940010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Downscale Image</a:t>
            </a: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5215994" y="4450712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Rotate</a:t>
            </a:r>
            <a:endParaRPr sz="3500" dirty="0"/>
          </a:p>
        </p:txBody>
      </p:sp>
      <p:sp>
        <p:nvSpPr>
          <p:cNvPr id="317" name="Google Shape;317;p38"/>
          <p:cNvSpPr/>
          <p:nvPr/>
        </p:nvSpPr>
        <p:spPr>
          <a:xfrm>
            <a:off x="1219000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1284000" y="2641610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319" name="Google Shape;319;p38"/>
          <p:cNvSpPr/>
          <p:nvPr/>
        </p:nvSpPr>
        <p:spPr>
          <a:xfrm>
            <a:off x="3903205" y="4450712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3968205" y="4707112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0E8BD0F-9F42-4BE5-9DF9-E3E384C6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17;p38">
            <a:extLst>
              <a:ext uri="{FF2B5EF4-FFF2-40B4-BE49-F238E27FC236}">
                <a16:creationId xmlns:a16="http://schemas.microsoft.com/office/drawing/2014/main" id="{DF76D9F5-D77D-462B-BE5A-082FBF3F6C40}"/>
              </a:ext>
            </a:extLst>
          </p:cNvPr>
          <p:cNvSpPr/>
          <p:nvPr/>
        </p:nvSpPr>
        <p:spPr>
          <a:xfrm>
            <a:off x="6411718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318;p38">
            <a:extLst>
              <a:ext uri="{FF2B5EF4-FFF2-40B4-BE49-F238E27FC236}">
                <a16:creationId xmlns:a16="http://schemas.microsoft.com/office/drawing/2014/main" id="{964FBC0D-6DE3-4524-8810-BE76151010F5}"/>
              </a:ext>
            </a:extLst>
          </p:cNvPr>
          <p:cNvSpPr txBox="1">
            <a:spLocks/>
          </p:cNvSpPr>
          <p:nvPr/>
        </p:nvSpPr>
        <p:spPr>
          <a:xfrm>
            <a:off x="6476718" y="2656579"/>
            <a:ext cx="97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3333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" kern="0" dirty="0"/>
              <a:t>05</a:t>
            </a:r>
          </a:p>
        </p:txBody>
      </p:sp>
      <p:sp>
        <p:nvSpPr>
          <p:cNvPr id="19" name="Google Shape;312;p38">
            <a:extLst>
              <a:ext uri="{FF2B5EF4-FFF2-40B4-BE49-F238E27FC236}">
                <a16:creationId xmlns:a16="http://schemas.microsoft.com/office/drawing/2014/main" id="{0D27C8C6-EFB7-49DE-B026-1DB69BC87795}"/>
              </a:ext>
            </a:extLst>
          </p:cNvPr>
          <p:cNvSpPr txBox="1">
            <a:spLocks/>
          </p:cNvSpPr>
          <p:nvPr/>
        </p:nvSpPr>
        <p:spPr>
          <a:xfrm>
            <a:off x="7717800" y="2452410"/>
            <a:ext cx="3255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3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US" sz="3500" kern="0" dirty="0"/>
              <a:t>Flip</a:t>
            </a:r>
            <a:endParaRPr lang="en-IN" sz="3500" kern="0" dirty="0"/>
          </a:p>
        </p:txBody>
      </p:sp>
      <p:sp>
        <p:nvSpPr>
          <p:cNvPr id="20" name="Google Shape;313;p38">
            <a:extLst>
              <a:ext uri="{FF2B5EF4-FFF2-40B4-BE49-F238E27FC236}">
                <a16:creationId xmlns:a16="http://schemas.microsoft.com/office/drawing/2014/main" id="{C7BD8056-7387-4212-B82A-BB74F39EBAC7}"/>
              </a:ext>
            </a:extLst>
          </p:cNvPr>
          <p:cNvSpPr txBox="1">
            <a:spLocks/>
          </p:cNvSpPr>
          <p:nvPr/>
        </p:nvSpPr>
        <p:spPr>
          <a:xfrm>
            <a:off x="7717800" y="2855878"/>
            <a:ext cx="325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20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defTabSz="914400"/>
            <a:r>
              <a:rPr lang="en-US" kern="0" dirty="0"/>
              <a:t>Flips the image</a:t>
            </a:r>
          </a:p>
        </p:txBody>
      </p:sp>
    </p:spTree>
    <p:extLst>
      <p:ext uri="{BB962C8B-B14F-4D97-AF65-F5344CB8AC3E}">
        <p14:creationId xmlns:p14="http://schemas.microsoft.com/office/powerpoint/2010/main" val="5076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728400" y="617733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5215994" y="4916843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N" dirty="0"/>
              <a:t>Makes Images transparent </a:t>
            </a:r>
            <a:endParaRPr dirty="0"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2529616" y="2452410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Invert Colour</a:t>
            </a:r>
            <a:endParaRPr sz="3500"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2525216" y="2940010"/>
            <a:ext cx="3259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Invert colors of the image</a:t>
            </a: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5215994" y="4450712"/>
            <a:ext cx="32552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500" dirty="0"/>
              <a:t>Transparency</a:t>
            </a:r>
            <a:endParaRPr sz="3500" dirty="0"/>
          </a:p>
        </p:txBody>
      </p:sp>
      <p:sp>
        <p:nvSpPr>
          <p:cNvPr id="317" name="Google Shape;317;p38"/>
          <p:cNvSpPr/>
          <p:nvPr/>
        </p:nvSpPr>
        <p:spPr>
          <a:xfrm>
            <a:off x="1219000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1284000" y="2641610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sp>
        <p:nvSpPr>
          <p:cNvPr id="319" name="Google Shape;319;p38"/>
          <p:cNvSpPr/>
          <p:nvPr/>
        </p:nvSpPr>
        <p:spPr>
          <a:xfrm>
            <a:off x="3903205" y="4450712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3968205" y="4707112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09</a:t>
            </a:r>
            <a:endParaRPr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0E8BD0F-9F42-4BE5-9DF9-E3E384C6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17;p38">
            <a:extLst>
              <a:ext uri="{FF2B5EF4-FFF2-40B4-BE49-F238E27FC236}">
                <a16:creationId xmlns:a16="http://schemas.microsoft.com/office/drawing/2014/main" id="{DF76D9F5-D77D-462B-BE5A-082FBF3F6C40}"/>
              </a:ext>
            </a:extLst>
          </p:cNvPr>
          <p:cNvSpPr/>
          <p:nvPr/>
        </p:nvSpPr>
        <p:spPr>
          <a:xfrm>
            <a:off x="6411718" y="2385210"/>
            <a:ext cx="1109600" cy="11096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318;p38">
            <a:extLst>
              <a:ext uri="{FF2B5EF4-FFF2-40B4-BE49-F238E27FC236}">
                <a16:creationId xmlns:a16="http://schemas.microsoft.com/office/drawing/2014/main" id="{964FBC0D-6DE3-4524-8810-BE76151010F5}"/>
              </a:ext>
            </a:extLst>
          </p:cNvPr>
          <p:cNvSpPr txBox="1">
            <a:spLocks/>
          </p:cNvSpPr>
          <p:nvPr/>
        </p:nvSpPr>
        <p:spPr>
          <a:xfrm>
            <a:off x="6476718" y="2656579"/>
            <a:ext cx="97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3333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" kern="0" dirty="0"/>
              <a:t>08</a:t>
            </a:r>
          </a:p>
        </p:txBody>
      </p:sp>
      <p:sp>
        <p:nvSpPr>
          <p:cNvPr id="19" name="Google Shape;312;p38">
            <a:extLst>
              <a:ext uri="{FF2B5EF4-FFF2-40B4-BE49-F238E27FC236}">
                <a16:creationId xmlns:a16="http://schemas.microsoft.com/office/drawing/2014/main" id="{0D27C8C6-EFB7-49DE-B026-1DB69BC87795}"/>
              </a:ext>
            </a:extLst>
          </p:cNvPr>
          <p:cNvSpPr txBox="1">
            <a:spLocks/>
          </p:cNvSpPr>
          <p:nvPr/>
        </p:nvSpPr>
        <p:spPr>
          <a:xfrm>
            <a:off x="7717800" y="2452410"/>
            <a:ext cx="3255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3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US" sz="3500" kern="0" dirty="0"/>
              <a:t>C</a:t>
            </a:r>
            <a:r>
              <a:rPr lang="en-IN" sz="3500" kern="0" dirty="0" err="1"/>
              <a:t>ontrast</a:t>
            </a:r>
            <a:endParaRPr lang="en-IN" sz="3500" kern="0" dirty="0"/>
          </a:p>
        </p:txBody>
      </p:sp>
      <p:sp>
        <p:nvSpPr>
          <p:cNvPr id="20" name="Google Shape;313;p38">
            <a:extLst>
              <a:ext uri="{FF2B5EF4-FFF2-40B4-BE49-F238E27FC236}">
                <a16:creationId xmlns:a16="http://schemas.microsoft.com/office/drawing/2014/main" id="{C7BD8056-7387-4212-B82A-BB74F39EBAC7}"/>
              </a:ext>
            </a:extLst>
          </p:cNvPr>
          <p:cNvSpPr txBox="1">
            <a:spLocks/>
          </p:cNvSpPr>
          <p:nvPr/>
        </p:nvSpPr>
        <p:spPr>
          <a:xfrm>
            <a:off x="7717800" y="2855878"/>
            <a:ext cx="325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20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defTabSz="914400"/>
            <a:r>
              <a:rPr lang="en-US" kern="0" dirty="0"/>
              <a:t>Increasing the contrast of the Image</a:t>
            </a:r>
          </a:p>
        </p:txBody>
      </p:sp>
    </p:spTree>
    <p:extLst>
      <p:ext uri="{BB962C8B-B14F-4D97-AF65-F5344CB8AC3E}">
        <p14:creationId xmlns:p14="http://schemas.microsoft.com/office/powerpoint/2010/main" val="22340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612669" y="2194057"/>
            <a:ext cx="9145527" cy="4426007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622000" y="1233827"/>
            <a:ext cx="8948000" cy="8128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2431400" y="1233833"/>
            <a:ext cx="73292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SOME BASICS</a:t>
            </a:r>
            <a:endParaRPr dirty="0"/>
          </a:p>
        </p:txBody>
      </p:sp>
      <p:pic>
        <p:nvPicPr>
          <p:cNvPr id="1026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EB4CEA18-C22A-4280-A595-0CEE0583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638526"/>
            <a:ext cx="45720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1F5CF-5F0E-4B32-9735-6AE89B77B11B}"/>
              </a:ext>
            </a:extLst>
          </p:cNvPr>
          <p:cNvSpPr txBox="1"/>
          <p:nvPr/>
        </p:nvSpPr>
        <p:spPr>
          <a:xfrm>
            <a:off x="2385681" y="65407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E72218-9E22-48BF-BEB7-25C556550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728467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6287935" y="1631514"/>
            <a:ext cx="5175600" cy="46780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IN" sz="2400" dirty="0"/>
          </a:p>
        </p:txBody>
      </p:sp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951067" y="1782200"/>
            <a:ext cx="4730400" cy="9118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Original Img</a:t>
            </a:r>
            <a:endParaRPr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863600A-C548-44C6-A490-DAC617E7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656"/>
            <a:ext cx="1651819" cy="6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9129A640-AEF2-4BCE-8E47-B45C8407C793}"/>
              </a:ext>
            </a:extLst>
          </p:cNvPr>
          <p:cNvSpPr/>
          <p:nvPr/>
        </p:nvSpPr>
        <p:spPr>
          <a:xfrm>
            <a:off x="728400" y="664437"/>
            <a:ext cx="10735200" cy="8128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Grayscale</a:t>
            </a:r>
          </a:p>
        </p:txBody>
      </p:sp>
      <p:sp>
        <p:nvSpPr>
          <p:cNvPr id="16" name="Google Shape;660;p55">
            <a:extLst>
              <a:ext uri="{FF2B5EF4-FFF2-40B4-BE49-F238E27FC236}">
                <a16:creationId xmlns:a16="http://schemas.microsoft.com/office/drawing/2014/main" id="{6D729CD3-EE09-407F-BA69-C4C52F929D4E}"/>
              </a:ext>
            </a:extLst>
          </p:cNvPr>
          <p:cNvSpPr txBox="1">
            <a:spLocks/>
          </p:cNvSpPr>
          <p:nvPr/>
        </p:nvSpPr>
        <p:spPr>
          <a:xfrm>
            <a:off x="6510533" y="1782199"/>
            <a:ext cx="4730400" cy="91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914400"/>
            <a:r>
              <a:rPr lang="en-IN" kern="0" dirty="0"/>
              <a:t>After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ECEB-EB10-4DE7-8C99-70487CE96871}"/>
              </a:ext>
            </a:extLst>
          </p:cNvPr>
          <p:cNvSpPr/>
          <p:nvPr/>
        </p:nvSpPr>
        <p:spPr>
          <a:xfrm>
            <a:off x="6742133" y="2694038"/>
            <a:ext cx="4267200" cy="316598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56A03-120C-465C-B39E-EA389AECE491}"/>
              </a:ext>
            </a:extLst>
          </p:cNvPr>
          <p:cNvSpPr/>
          <p:nvPr/>
        </p:nvSpPr>
        <p:spPr>
          <a:xfrm>
            <a:off x="1182667" y="2694038"/>
            <a:ext cx="4267200" cy="31659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728400" y="324465"/>
            <a:ext cx="10735200" cy="6096000"/>
          </a:xfrm>
          <a:prstGeom prst="roundRect">
            <a:avLst>
              <a:gd name="adj" fmla="val 573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1886200" y="285135"/>
            <a:ext cx="8419600" cy="54934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5000" dirty="0"/>
              <a:t>CODE</a:t>
            </a:r>
            <a:br>
              <a:rPr lang="en-IN" dirty="0"/>
            </a:br>
            <a:endParaRPr lang="en-IN" b="0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C6F02-54D3-4453-B7A5-8B78FF9BD013}"/>
              </a:ext>
            </a:extLst>
          </p:cNvPr>
          <p:cNvSpPr/>
          <p:nvPr/>
        </p:nvSpPr>
        <p:spPr>
          <a:xfrm>
            <a:off x="2035277" y="1332270"/>
            <a:ext cx="8573729" cy="4763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4AC65-880D-4027-857F-F0518BD6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3" y="1702554"/>
            <a:ext cx="5715798" cy="4115374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06F32D3-0ADD-47F7-8391-05B18FFC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2000" cy="6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2363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454</TotalTime>
  <Words>424</Words>
  <Application>Microsoft Office PowerPoint</Application>
  <PresentationFormat>Widescreen</PresentationFormat>
  <Paragraphs>102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Bebas Neue</vt:lpstr>
      <vt:lpstr>Calibri</vt:lpstr>
      <vt:lpstr>Century Gothic</vt:lpstr>
      <vt:lpstr>Dosis</vt:lpstr>
      <vt:lpstr>Fjalla One</vt:lpstr>
      <vt:lpstr>Nunito Light</vt:lpstr>
      <vt:lpstr>Pacifico</vt:lpstr>
      <vt:lpstr>PT Sans</vt:lpstr>
      <vt:lpstr>Quicksand</vt:lpstr>
      <vt:lpstr>Quicksand Medium</vt:lpstr>
      <vt:lpstr>Vapor Trail</vt:lpstr>
      <vt:lpstr>Computer Science &amp; Mathematics Major for College: Statistics by Slidesgo</vt:lpstr>
      <vt:lpstr>Project Title: Image Transformation Using Python &amp; Numpy </vt:lpstr>
      <vt:lpstr>Name: Atharva S Gadad</vt:lpstr>
      <vt:lpstr>Project Objective   Image manipulation using numpy arrays to show the use of Linear Algebra in these techniques </vt:lpstr>
      <vt:lpstr>TABLE OF CONTENTS</vt:lpstr>
      <vt:lpstr>TABLE OF CONTENTS</vt:lpstr>
      <vt:lpstr>TABLE OF CONTENTS</vt:lpstr>
      <vt:lpstr>SOME BASICS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Original Img</vt:lpstr>
      <vt:lpstr>CODE </vt:lpstr>
      <vt:lpstr>CODE </vt:lpstr>
      <vt:lpstr>Original Img</vt:lpstr>
      <vt:lpstr>CODE </vt:lpstr>
      <vt:lpstr>Original Img</vt:lpstr>
      <vt:lpstr>CODE </vt:lpstr>
      <vt:lpstr>Original Img</vt:lpstr>
      <vt:lpstr>CODE</vt:lpstr>
      <vt:lpstr>HOW TO RUN</vt:lpstr>
      <vt:lpstr>REFERENCES </vt:lpstr>
      <vt:lpstr>REFERENCES </vt:lpstr>
      <vt:lpstr>Applications 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Kumar</dc:creator>
  <cp:lastModifiedBy>Adarsh Kumar</cp:lastModifiedBy>
  <cp:revision>17</cp:revision>
  <dcterms:created xsi:type="dcterms:W3CDTF">2022-04-11T08:23:50Z</dcterms:created>
  <dcterms:modified xsi:type="dcterms:W3CDTF">2022-04-26T12:33:28Z</dcterms:modified>
</cp:coreProperties>
</file>